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33" r:id="rId44"/>
    <p:sldId id="334" r:id="rId45"/>
    <p:sldId id="335"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470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35643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6380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34769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ravt2000/IBM-Data-Science-Capstone/blob/main/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ravt2000/IBM-Data-Science-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ravt2000/IBM-Data-Science-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ravt2000/IBM-Data-Science-Capstone/blob/main/Folium%20Captsone%20Projec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ravt2000/IBM-Data-Science-Capstone/blob/main/main.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travt2000/IBM-Data-Science-Capstone/blob/main/IBM-DS0321EN-SkillsNetwork_labs_module_4_SpaceX_Machine_Learning_Prediction_Part_5.jupyterlite%20(1).ipynb"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travt2000/IBM-Data-Science-Capstone/blob/main/Lab%201.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avt2000/IBM-Data-Science-Capstone/blob/main/Data%20Science%20Captsone%20-%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Travis Thomas</a:t>
            </a:r>
          </a:p>
          <a:p>
            <a:r>
              <a:rPr lang="en-US" dirty="0">
                <a:solidFill>
                  <a:schemeClr val="bg2"/>
                </a:solidFill>
                <a:latin typeface="Abadi" panose="020B0604020104020204" pitchFamily="34" charset="0"/>
                <a:ea typeface="SF Pro" pitchFamily="2" charset="0"/>
                <a:cs typeface="SF Pro" pitchFamily="2" charset="0"/>
              </a:rPr>
              <a:t>June 22,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8592"/>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was performed to determine training labels and perform initial exploratory data analysis.</a:t>
            </a:r>
          </a:p>
          <a:p>
            <a:r>
              <a:rPr lang="en-US" sz="2200" dirty="0">
                <a:solidFill>
                  <a:schemeClr val="accent3">
                    <a:lumMod val="25000"/>
                  </a:schemeClr>
                </a:solidFill>
                <a:latin typeface="Abadi" panose="020B0604020104020204" pitchFamily="34" charset="0"/>
              </a:rPr>
              <a:t>The percentage of missing values was determined for each attribute.</a:t>
            </a:r>
          </a:p>
          <a:p>
            <a:r>
              <a:rPr lang="en-US" sz="2200" dirty="0">
                <a:solidFill>
                  <a:schemeClr val="accent3">
                    <a:lumMod val="25000"/>
                  </a:schemeClr>
                </a:solidFill>
                <a:latin typeface="Abadi" panose="020B0604020104020204" pitchFamily="34" charset="0"/>
              </a:rPr>
              <a:t>The number of launches per launch site, the number of launches by orbital type, and the number of mission outcomes by orbital type were calculated.</a:t>
            </a:r>
          </a:p>
          <a:p>
            <a:r>
              <a:rPr lang="en-US" sz="2200" dirty="0">
                <a:solidFill>
                  <a:schemeClr val="accent3">
                    <a:lumMod val="25000"/>
                  </a:schemeClr>
                </a:solidFill>
                <a:latin typeface="Abadi" panose="020B0604020104020204" pitchFamily="34" charset="0"/>
              </a:rPr>
              <a:t>Launch outcomes were analyzed and a binary landing Class column was created.</a:t>
            </a:r>
          </a:p>
          <a:p>
            <a:r>
              <a:rPr lang="en-US" sz="1600" dirty="0">
                <a:hlinkClick r:id="rId3"/>
              </a:rPr>
              <a:t>IBM-Data-Science-Capstone/IBM-DS0321EN-SkillsNetwork_labs_module_1_L3_labs-jupyter-spacex-data_wrangling_jupyterlite.jupyterlite.ipynb at main · travt2000/IBM-Data-Science-Capstone · GitHub</a:t>
            </a:r>
            <a:endParaRPr lang="en-US" sz="2200"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112"/>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Scatter plot of Flight Number vs Launch Site. Used to identify any trend in the usage of launch sites and the successes of launches over time.</a:t>
            </a:r>
          </a:p>
          <a:p>
            <a:pPr>
              <a:lnSpc>
                <a:spcPct val="100000"/>
              </a:lnSpc>
              <a:spcBef>
                <a:spcPts val="1400"/>
              </a:spcBef>
            </a:pPr>
            <a:r>
              <a:rPr lang="en-US" sz="2000" dirty="0">
                <a:solidFill>
                  <a:schemeClr val="accent3">
                    <a:lumMod val="25000"/>
                  </a:schemeClr>
                </a:solidFill>
                <a:latin typeface="Abadi"/>
              </a:rPr>
              <a:t>Scatter plot of Payload vs Launch Site. Used to analyze payload sizes launched at different launch sites.</a:t>
            </a:r>
          </a:p>
          <a:p>
            <a:pPr>
              <a:lnSpc>
                <a:spcPct val="100000"/>
              </a:lnSpc>
              <a:spcBef>
                <a:spcPts val="1400"/>
              </a:spcBef>
            </a:pPr>
            <a:r>
              <a:rPr lang="en-US" sz="2000" dirty="0">
                <a:solidFill>
                  <a:schemeClr val="accent3">
                    <a:lumMod val="25000"/>
                  </a:schemeClr>
                </a:solidFill>
                <a:latin typeface="Abadi"/>
              </a:rPr>
              <a:t>Bar Chart of Success Rate by Orbit Type. Used to analyze which orbits result in the most successful launches.</a:t>
            </a:r>
          </a:p>
          <a:p>
            <a:pPr>
              <a:lnSpc>
                <a:spcPct val="100000"/>
              </a:lnSpc>
              <a:spcBef>
                <a:spcPts val="1400"/>
              </a:spcBef>
            </a:pPr>
            <a:r>
              <a:rPr lang="en-US" sz="2000" dirty="0">
                <a:solidFill>
                  <a:schemeClr val="accent3">
                    <a:lumMod val="25000"/>
                  </a:schemeClr>
                </a:solidFill>
                <a:latin typeface="Abadi"/>
              </a:rPr>
              <a:t>Scatter plot of Flight Number vs Orbit Type. Used to changes in orbit type over time.</a:t>
            </a:r>
          </a:p>
          <a:p>
            <a:pPr>
              <a:lnSpc>
                <a:spcPct val="100000"/>
              </a:lnSpc>
              <a:spcBef>
                <a:spcPts val="1400"/>
              </a:spcBef>
            </a:pPr>
            <a:r>
              <a:rPr lang="en-US" sz="2000" dirty="0">
                <a:solidFill>
                  <a:schemeClr val="accent3">
                    <a:lumMod val="25000"/>
                  </a:schemeClr>
                </a:solidFill>
                <a:latin typeface="Abadi"/>
              </a:rPr>
              <a:t>Scatter plot of Payload and Orbit Type. Used to analyze the size of payloads used in different orbital missions.</a:t>
            </a:r>
          </a:p>
          <a:p>
            <a:pPr>
              <a:lnSpc>
                <a:spcPct val="100000"/>
              </a:lnSpc>
              <a:spcBef>
                <a:spcPts val="1400"/>
              </a:spcBef>
            </a:pPr>
            <a:r>
              <a:rPr lang="en-US" sz="2000" dirty="0">
                <a:solidFill>
                  <a:schemeClr val="accent3">
                    <a:lumMod val="25000"/>
                  </a:schemeClr>
                </a:solidFill>
                <a:latin typeface="Abadi"/>
              </a:rPr>
              <a:t>Line chart of Launch Success Rate vs Year. Used to see changes in mission success over time.</a:t>
            </a:r>
          </a:p>
          <a:p>
            <a:pPr>
              <a:lnSpc>
                <a:spcPct val="100000"/>
              </a:lnSpc>
              <a:spcBef>
                <a:spcPts val="1400"/>
              </a:spcBef>
            </a:pPr>
            <a:r>
              <a:rPr lang="en-US" sz="1400" dirty="0">
                <a:hlinkClick r:id="rId3"/>
              </a:rPr>
              <a:t>IBM-Data-Science-Capstone/IBM-DS0321EN-SkillsNetwork_labs_module_2_jupyter-labs-eda-dataviz.ipynb.jupyterlite.ipynb at main · travt2000/IBM-Data-Science-Capstone · GitHub</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9702"/>
            <a:ext cx="9745589" cy="4351338"/>
          </a:xfrm>
          <a:prstGeom prst="rect">
            <a:avLst/>
          </a:prstGeom>
        </p:spPr>
        <p:txBody>
          <a:bodyPr lIns="91440" tIns="45720" rIns="91440" bIns="45720" anchor="t"/>
          <a:lstStyle/>
          <a:p>
            <a:r>
              <a:rPr lang="en-US" dirty="0"/>
              <a:t>The SpaceX data set was loaded into an </a:t>
            </a:r>
            <a:r>
              <a:rPr lang="en-US" dirty="0" err="1"/>
              <a:t>SQLLite</a:t>
            </a:r>
            <a:r>
              <a:rPr lang="en-US" dirty="0"/>
              <a:t> database within the </a:t>
            </a:r>
            <a:r>
              <a:rPr lang="en-US" dirty="0" err="1"/>
              <a:t>Jupyter</a:t>
            </a:r>
            <a:r>
              <a:rPr lang="en-US" dirty="0"/>
              <a:t> notebook.</a:t>
            </a:r>
          </a:p>
          <a:p>
            <a:r>
              <a:rPr lang="en-US" dirty="0"/>
              <a:t>Various SQL queries were used to gain insight into the data. Queries were performed for the following questions:</a:t>
            </a:r>
          </a:p>
          <a:p>
            <a:pPr lvl="1"/>
            <a:r>
              <a:rPr lang="en-US" dirty="0"/>
              <a:t>The names of unique launch sites</a:t>
            </a:r>
          </a:p>
          <a:p>
            <a:pPr lvl="1"/>
            <a:r>
              <a:rPr lang="en-US" dirty="0"/>
              <a:t>The total payload mass carried by rockets launched for NASA (CRS)</a:t>
            </a:r>
          </a:p>
          <a:p>
            <a:pPr lvl="1"/>
            <a:r>
              <a:rPr lang="en-US" dirty="0"/>
              <a:t>The average payload mass by rocket booster version F9 v1.1</a:t>
            </a:r>
          </a:p>
          <a:p>
            <a:pPr lvl="1"/>
            <a:r>
              <a:rPr lang="en-US" dirty="0"/>
              <a:t>The total number of successful and failure mission outcomes</a:t>
            </a:r>
          </a:p>
          <a:p>
            <a:pPr lvl="1"/>
            <a:r>
              <a:rPr lang="en-US" dirty="0"/>
              <a:t>The failed landing missions in drone ship including their booster version and launch site names.</a:t>
            </a:r>
          </a:p>
          <a:p>
            <a:r>
              <a:rPr lang="en-US" dirty="0"/>
              <a:t>For detailed results, please see the included notebook:</a:t>
            </a:r>
          </a:p>
          <a:p>
            <a:pPr lvl="1"/>
            <a:r>
              <a:rPr lang="en-US" dirty="0">
                <a:hlinkClick r:id="rId4"/>
              </a:rPr>
              <a:t>IBM-Data-Science-Capstone/</a:t>
            </a:r>
            <a:r>
              <a:rPr lang="en-US" dirty="0" err="1">
                <a:hlinkClick r:id="rId4"/>
              </a:rPr>
              <a:t>jupyter</a:t>
            </a:r>
            <a:r>
              <a:rPr lang="en-US" dirty="0">
                <a:hlinkClick r:id="rId4"/>
              </a:rPr>
              <a:t>-labs-</a:t>
            </a:r>
            <a:r>
              <a:rPr lang="en-US" dirty="0" err="1">
                <a:hlinkClick r:id="rId4"/>
              </a:rPr>
              <a:t>eda</a:t>
            </a:r>
            <a:r>
              <a:rPr lang="en-US" dirty="0">
                <a:hlinkClick r:id="rId4"/>
              </a:rPr>
              <a:t>-</a:t>
            </a:r>
            <a:r>
              <a:rPr lang="en-US" dirty="0" err="1">
                <a:hlinkClick r:id="rId4"/>
              </a:rPr>
              <a:t>sql-coursera_sqllite.ipynb</a:t>
            </a:r>
            <a:r>
              <a:rPr lang="en-US" dirty="0">
                <a:hlinkClick r:id="rId4"/>
              </a:rPr>
              <a:t> at main · travt2000/IBM-Data-Science-Capstone · GitHub</a:t>
            </a:r>
            <a:r>
              <a:rPr lang="en-US" dirty="0"/>
              <a:t>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6901"/>
            <a:ext cx="10515600" cy="50203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Individual launch sites were marked and labelled and clusters of icons were added to note the number of successful and failed missions. In addition, locations such as coastlines and nearby cities were marked along with lines showing the distance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Color coded clusters were used to note the number of launches at each site and the number of successful and failed missions.</a:t>
            </a:r>
          </a:p>
          <a:p>
            <a:pPr>
              <a:lnSpc>
                <a:spcPct val="100000"/>
              </a:lnSpc>
              <a:spcBef>
                <a:spcPts val="1400"/>
              </a:spcBef>
            </a:pPr>
            <a:r>
              <a:rPr lang="en-US" sz="2200" dirty="0">
                <a:solidFill>
                  <a:schemeClr val="accent3">
                    <a:lumMod val="25000"/>
                  </a:schemeClr>
                </a:solidFill>
                <a:latin typeface="Abadi" panose="020B0604020104020204" pitchFamily="34" charset="0"/>
              </a:rPr>
              <a:t>Nearby coastlines and cities were marked and labelled along with lines to denote the distance to the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It was found that all launch sites are near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located well away from nearby cities.</a:t>
            </a:r>
          </a:p>
          <a:p>
            <a:pPr>
              <a:lnSpc>
                <a:spcPct val="100000"/>
              </a:lnSpc>
              <a:spcBef>
                <a:spcPts val="1400"/>
              </a:spcBef>
            </a:pPr>
            <a:r>
              <a:rPr lang="en-US" sz="1600" dirty="0">
                <a:hlinkClick r:id="rId3"/>
              </a:rPr>
              <a:t>IBM-Data-Science-Capstone/Folium </a:t>
            </a:r>
            <a:r>
              <a:rPr lang="en-US" sz="1600" dirty="0" err="1">
                <a:hlinkClick r:id="rId3"/>
              </a:rPr>
              <a:t>Captsone</a:t>
            </a:r>
            <a:r>
              <a:rPr lang="en-US" sz="1600" dirty="0">
                <a:hlinkClick r:id="rId3"/>
              </a:rPr>
              <a:t> </a:t>
            </a:r>
            <a:r>
              <a:rPr lang="en-US" sz="1600" dirty="0" err="1">
                <a:hlinkClick r:id="rId3"/>
              </a:rPr>
              <a:t>Project.ipynb</a:t>
            </a:r>
            <a:r>
              <a:rPr lang="en-US" sz="1600" dirty="0">
                <a:hlinkClick r:id="rId3"/>
              </a:rPr>
              <a:t> at main · travt2000/IBM-Data-Science-Capstone ·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used to create an interactive dashboard to analyze launch sites and the relationship between successful/failed missions and payload mass by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used to show total launches by site and successful and failed missions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plots were used to show the relationship between mission outcome and payload mass for each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Source code for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can be found at: </a:t>
            </a:r>
            <a:r>
              <a:rPr lang="en-US" sz="1600" dirty="0">
                <a:hlinkClick r:id="rId3"/>
              </a:rPr>
              <a:t>IBM-Data-Science-Capstone/main.py at main · travt2000/IBM-Data-Science-Capstone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4199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Machines, Decision Trees, and K-Nearest Neighbors Algorithms were used for predictive analysis using the Falcon 9 launch data set.</a:t>
            </a:r>
          </a:p>
          <a:p>
            <a:pPr>
              <a:lnSpc>
                <a:spcPct val="100000"/>
              </a:lnSpc>
              <a:spcBef>
                <a:spcPts val="1400"/>
              </a:spcBef>
            </a:pPr>
            <a:r>
              <a:rPr lang="en-US" sz="2200" dirty="0">
                <a:solidFill>
                  <a:schemeClr val="accent3">
                    <a:lumMod val="25000"/>
                  </a:schemeClr>
                </a:solidFill>
                <a:latin typeface="Abadi" panose="020B0604020104020204" pitchFamily="34" charset="0"/>
              </a:rPr>
              <a:t>The data set was broken into a Training and Test set sets with the Test set including 20% of the total data set.</a:t>
            </a:r>
          </a:p>
          <a:p>
            <a:pPr>
              <a:lnSpc>
                <a:spcPct val="100000"/>
              </a:lnSpc>
              <a:spcBef>
                <a:spcPts val="1400"/>
              </a:spcBef>
            </a:pPr>
            <a:r>
              <a:rPr lang="en-US" sz="2200" dirty="0">
                <a:solidFill>
                  <a:schemeClr val="accent3">
                    <a:lumMod val="25000"/>
                  </a:schemeClr>
                </a:solidFill>
                <a:latin typeface="Abadi" panose="020B0604020104020204" pitchFamily="34" charset="0"/>
              </a:rPr>
              <a:t>All 4 models produced an F1 score of approximately 0.83333.</a:t>
            </a:r>
          </a:p>
          <a:p>
            <a:pPr>
              <a:lnSpc>
                <a:spcPct val="100000"/>
              </a:lnSpc>
              <a:spcBef>
                <a:spcPts val="1400"/>
              </a:spcBef>
            </a:pPr>
            <a:r>
              <a:rPr lang="en-US" sz="2200" dirty="0">
                <a:solidFill>
                  <a:schemeClr val="accent3">
                    <a:lumMod val="25000"/>
                  </a:schemeClr>
                </a:solidFill>
                <a:latin typeface="Abadi" panose="020B0604020104020204" pitchFamily="34" charset="0"/>
              </a:rPr>
              <a:t>Each model correctly predicted all successful landings but correctly predicted only 50% of failed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8" name="Picture 4">
            <a:extLst>
              <a:ext uri="{FF2B5EF4-FFF2-40B4-BE49-F238E27FC236}">
                <a16:creationId xmlns:a16="http://schemas.microsoft.com/office/drawing/2014/main" id="{B675BBD7-7950-20BA-D01E-04E5DEBDF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425" y="1674234"/>
            <a:ext cx="4105564" cy="30791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813DA5-74F0-7F6F-072D-B9814496952D}"/>
              </a:ext>
            </a:extLst>
          </p:cNvPr>
          <p:cNvSpPr txBox="1"/>
          <p:nvPr/>
        </p:nvSpPr>
        <p:spPr>
          <a:xfrm>
            <a:off x="6960212" y="4949883"/>
            <a:ext cx="4817989" cy="1477328"/>
          </a:xfrm>
          <a:prstGeom prst="rect">
            <a:avLst/>
          </a:prstGeom>
          <a:noFill/>
        </p:spPr>
        <p:txBody>
          <a:bodyPr wrap="square" rtlCol="0">
            <a:spAutoFit/>
          </a:bodyPr>
          <a:lstStyle/>
          <a:p>
            <a:r>
              <a:rPr lang="en-US" dirty="0">
                <a:hlinkClick r:id="rId5"/>
              </a:rPr>
              <a:t>IBM-Data-Science-Capstone/IBM-DS0321EN-SkillsNetwork_labs_module_4_SpaceX_Machine_Learning_Prediction_Part_5.jupyterlite (1).</a:t>
            </a:r>
            <a:r>
              <a:rPr lang="en-US" dirty="0" err="1">
                <a:hlinkClick r:id="rId5"/>
              </a:rPr>
              <a:t>ipynb</a:t>
            </a:r>
            <a:r>
              <a:rPr lang="en-US" dirty="0">
                <a:hlinkClick r:id="rId5"/>
              </a:rPr>
              <a:t> at main · travt2000/IBM-Data-Science-Capstone (github.com)</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Decision Tree model produced the best overall accuracy, but all 4 models used produced similar results in terms of accuracy and precision.</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SpaceX launches is directly proportional to the date of the launch, indicating improving performance as the launch process and technology continues to be refined.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2486" y="5234954"/>
            <a:ext cx="113270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have been significantly more launches from site CCAFS SLC 40 than any other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08940E31-129A-395E-CA15-E18AB5ADD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86" y="1342852"/>
            <a:ext cx="11327027" cy="330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029" y="3807117"/>
            <a:ext cx="10728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has had no launches with payloads of 10,000kg.</a:t>
            </a:r>
          </a:p>
          <a:p>
            <a:pPr>
              <a:lnSpc>
                <a:spcPct val="100000"/>
              </a:lnSpc>
              <a:spcBef>
                <a:spcPts val="1400"/>
              </a:spcBef>
            </a:pPr>
            <a:r>
              <a:rPr lang="en-US" sz="2200" dirty="0">
                <a:solidFill>
                  <a:schemeClr val="accent3">
                    <a:lumMod val="25000"/>
                  </a:schemeClr>
                </a:solidFill>
                <a:latin typeface="Abadi" panose="020B0604020104020204" pitchFamily="34" charset="0"/>
              </a:rPr>
              <a:t>Launch site CCAFS SLC-40 has had a higher volume of launches with most launches being of lower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E3D040FE-58AC-610B-4622-4BC7AB245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29" y="1459738"/>
            <a:ext cx="10728960" cy="209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0559" y="3667074"/>
            <a:ext cx="10751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types ES-L1, GEO, HEO, and SSO have high success rates at or near 100%</a:t>
            </a:r>
          </a:p>
          <a:p>
            <a:pPr>
              <a:lnSpc>
                <a:spcPct val="100000"/>
              </a:lnSpc>
              <a:spcBef>
                <a:spcPts val="1400"/>
              </a:spcBef>
            </a:pPr>
            <a:r>
              <a:rPr lang="en-US" sz="2200" dirty="0">
                <a:solidFill>
                  <a:schemeClr val="accent3">
                    <a:lumMod val="25000"/>
                  </a:schemeClr>
                </a:solidFill>
                <a:latin typeface="Abadi" panose="020B0604020104020204" pitchFamily="34" charset="0"/>
              </a:rPr>
              <a:t>Orbit type SO has had no 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Other orbit types have had varying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95330A43-D081-1EA5-4A93-DE31663B7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 y="1457202"/>
            <a:ext cx="10751429" cy="19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7555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Later launches have been primarily VLEO launches.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D94BE9E8-0067-7F89-C591-3860E16A4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7656"/>
            <a:ext cx="12070080" cy="235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7611" y="3963194"/>
            <a:ext cx="106680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relationship between orbit classes and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Higher orbits typically have larger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Lower orbits typically have lower total payload masses.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38760FF9-7AD5-404A-14EE-C0D8CDCE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4308"/>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75551"/>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have improved over time with a significant improvement after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2AD937F4-C5DF-BA28-31B3-90FC917D7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3828"/>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16479"/>
            <a:ext cx="4868790" cy="38604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distinct launch sites from the SpaceX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043E33D-E969-F755-27D4-B88F1FD6CEB3}"/>
              </a:ext>
            </a:extLst>
          </p:cNvPr>
          <p:cNvPicPr>
            <a:picLocks noChangeAspect="1"/>
          </p:cNvPicPr>
          <p:nvPr/>
        </p:nvPicPr>
        <p:blipFill>
          <a:blip r:embed="rId3"/>
          <a:stretch>
            <a:fillRect/>
          </a:stretch>
        </p:blipFill>
        <p:spPr>
          <a:xfrm>
            <a:off x="1790099" y="1458861"/>
            <a:ext cx="8611802" cy="733527"/>
          </a:xfrm>
          <a:prstGeom prst="rect">
            <a:avLst/>
          </a:prstGeom>
        </p:spPr>
      </p:pic>
      <p:pic>
        <p:nvPicPr>
          <p:cNvPr id="8" name="Picture 7">
            <a:extLst>
              <a:ext uri="{FF2B5EF4-FFF2-40B4-BE49-F238E27FC236}">
                <a16:creationId xmlns:a16="http://schemas.microsoft.com/office/drawing/2014/main" id="{8781BB7E-98CE-7FD9-3347-DFD2047D8931}"/>
              </a:ext>
            </a:extLst>
          </p:cNvPr>
          <p:cNvPicPr>
            <a:picLocks noChangeAspect="1"/>
          </p:cNvPicPr>
          <p:nvPr/>
        </p:nvPicPr>
        <p:blipFill>
          <a:blip r:embed="rId4"/>
          <a:stretch>
            <a:fillRect/>
          </a:stretch>
        </p:blipFill>
        <p:spPr>
          <a:xfrm>
            <a:off x="7954254" y="2451585"/>
            <a:ext cx="2236225" cy="359027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06662"/>
            <a:ext cx="39137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returns a total of 5 records where the launch site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9ED3C49-F7B2-5061-E952-B95983EC6286}"/>
              </a:ext>
            </a:extLst>
          </p:cNvPr>
          <p:cNvPicPr>
            <a:picLocks noChangeAspect="1"/>
          </p:cNvPicPr>
          <p:nvPr/>
        </p:nvPicPr>
        <p:blipFill>
          <a:blip r:embed="rId3"/>
          <a:stretch>
            <a:fillRect/>
          </a:stretch>
        </p:blipFill>
        <p:spPr>
          <a:xfrm>
            <a:off x="865752" y="1390599"/>
            <a:ext cx="8440808" cy="997001"/>
          </a:xfrm>
          <a:prstGeom prst="rect">
            <a:avLst/>
          </a:prstGeom>
        </p:spPr>
      </p:pic>
      <p:pic>
        <p:nvPicPr>
          <p:cNvPr id="8" name="Picture 7">
            <a:extLst>
              <a:ext uri="{FF2B5EF4-FFF2-40B4-BE49-F238E27FC236}">
                <a16:creationId xmlns:a16="http://schemas.microsoft.com/office/drawing/2014/main" id="{3E0D9C57-77E7-F15A-B043-06EF5FA3005A}"/>
              </a:ext>
            </a:extLst>
          </p:cNvPr>
          <p:cNvPicPr>
            <a:picLocks noChangeAspect="1"/>
          </p:cNvPicPr>
          <p:nvPr/>
        </p:nvPicPr>
        <p:blipFill>
          <a:blip r:embed="rId4"/>
          <a:stretch>
            <a:fillRect/>
          </a:stretch>
        </p:blipFill>
        <p:spPr>
          <a:xfrm>
            <a:off x="4786036" y="2494053"/>
            <a:ext cx="7007571" cy="33480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21279"/>
            <a:ext cx="6687430" cy="35556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returns the total (sum) mass of all launches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7D90C05-9C2F-FFF4-E1AD-C8EB8AD2E06D}"/>
              </a:ext>
            </a:extLst>
          </p:cNvPr>
          <p:cNvPicPr>
            <a:picLocks noChangeAspect="1"/>
          </p:cNvPicPr>
          <p:nvPr/>
        </p:nvPicPr>
        <p:blipFill>
          <a:blip r:embed="rId3"/>
          <a:stretch>
            <a:fillRect/>
          </a:stretch>
        </p:blipFill>
        <p:spPr>
          <a:xfrm>
            <a:off x="885089" y="1487725"/>
            <a:ext cx="7350930" cy="899875"/>
          </a:xfrm>
          <a:prstGeom prst="rect">
            <a:avLst/>
          </a:prstGeom>
        </p:spPr>
      </p:pic>
      <p:pic>
        <p:nvPicPr>
          <p:cNvPr id="8" name="Picture 7">
            <a:extLst>
              <a:ext uri="{FF2B5EF4-FFF2-40B4-BE49-F238E27FC236}">
                <a16:creationId xmlns:a16="http://schemas.microsoft.com/office/drawing/2014/main" id="{CA3E9D74-A28B-B0A1-6BF1-300E2975B1F4}"/>
              </a:ext>
            </a:extLst>
          </p:cNvPr>
          <p:cNvPicPr>
            <a:picLocks noChangeAspect="1"/>
          </p:cNvPicPr>
          <p:nvPr/>
        </p:nvPicPr>
        <p:blipFill>
          <a:blip r:embed="rId4"/>
          <a:stretch>
            <a:fillRect/>
          </a:stretch>
        </p:blipFill>
        <p:spPr>
          <a:xfrm>
            <a:off x="7498082" y="2621279"/>
            <a:ext cx="4078111" cy="12548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027679"/>
            <a:ext cx="5640950" cy="31492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returns the average payload mass carried by booster version F9 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82572D-C85D-9645-8FE8-A22B921CACD6}"/>
              </a:ext>
            </a:extLst>
          </p:cNvPr>
          <p:cNvPicPr>
            <a:picLocks noChangeAspect="1"/>
          </p:cNvPicPr>
          <p:nvPr/>
        </p:nvPicPr>
        <p:blipFill>
          <a:blip r:embed="rId3"/>
          <a:stretch>
            <a:fillRect/>
          </a:stretch>
        </p:blipFill>
        <p:spPr>
          <a:xfrm>
            <a:off x="770010" y="1438477"/>
            <a:ext cx="11128081" cy="1081203"/>
          </a:xfrm>
          <a:prstGeom prst="rect">
            <a:avLst/>
          </a:prstGeom>
        </p:spPr>
      </p:pic>
      <p:pic>
        <p:nvPicPr>
          <p:cNvPr id="8" name="Picture 7">
            <a:extLst>
              <a:ext uri="{FF2B5EF4-FFF2-40B4-BE49-F238E27FC236}">
                <a16:creationId xmlns:a16="http://schemas.microsoft.com/office/drawing/2014/main" id="{9668EA1C-4CF1-B435-0D20-AB4E6ACC03D1}"/>
              </a:ext>
            </a:extLst>
          </p:cNvPr>
          <p:cNvPicPr>
            <a:picLocks noChangeAspect="1"/>
          </p:cNvPicPr>
          <p:nvPr/>
        </p:nvPicPr>
        <p:blipFill>
          <a:blip r:embed="rId4"/>
          <a:stretch>
            <a:fillRect/>
          </a:stretch>
        </p:blipFill>
        <p:spPr>
          <a:xfrm>
            <a:off x="6991475" y="2971122"/>
            <a:ext cx="3745196" cy="12351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43785"/>
            <a:ext cx="61387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returns the earliest date of a successful ground pad launch.</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6F6207E-DDFC-805F-F69C-137E68C5B02B}"/>
              </a:ext>
            </a:extLst>
          </p:cNvPr>
          <p:cNvPicPr>
            <a:picLocks noChangeAspect="1"/>
          </p:cNvPicPr>
          <p:nvPr/>
        </p:nvPicPr>
        <p:blipFill>
          <a:blip r:embed="rId3"/>
          <a:stretch>
            <a:fillRect/>
          </a:stretch>
        </p:blipFill>
        <p:spPr>
          <a:xfrm>
            <a:off x="770010" y="1477914"/>
            <a:ext cx="8611802" cy="695422"/>
          </a:xfrm>
          <a:prstGeom prst="rect">
            <a:avLst/>
          </a:prstGeom>
        </p:spPr>
      </p:pic>
      <p:pic>
        <p:nvPicPr>
          <p:cNvPr id="8" name="Picture 7">
            <a:extLst>
              <a:ext uri="{FF2B5EF4-FFF2-40B4-BE49-F238E27FC236}">
                <a16:creationId xmlns:a16="http://schemas.microsoft.com/office/drawing/2014/main" id="{51423820-4ED2-6135-ED00-D34301B5D66F}"/>
              </a:ext>
            </a:extLst>
          </p:cNvPr>
          <p:cNvPicPr>
            <a:picLocks noChangeAspect="1"/>
          </p:cNvPicPr>
          <p:nvPr/>
        </p:nvPicPr>
        <p:blipFill>
          <a:blip r:embed="rId4"/>
          <a:stretch>
            <a:fillRect/>
          </a:stretch>
        </p:blipFill>
        <p:spPr>
          <a:xfrm>
            <a:off x="7205276" y="2418980"/>
            <a:ext cx="2406083" cy="14389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08585"/>
            <a:ext cx="6362310" cy="38683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returns the list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5D7BF6C-1DCC-B906-47B1-2EE421E8748E}"/>
              </a:ext>
            </a:extLst>
          </p:cNvPr>
          <p:cNvPicPr>
            <a:picLocks noChangeAspect="1"/>
          </p:cNvPicPr>
          <p:nvPr/>
        </p:nvPicPr>
        <p:blipFill>
          <a:blip r:embed="rId3"/>
          <a:stretch>
            <a:fillRect/>
          </a:stretch>
        </p:blipFill>
        <p:spPr>
          <a:xfrm>
            <a:off x="770010" y="1463624"/>
            <a:ext cx="10284070" cy="844961"/>
          </a:xfrm>
          <a:prstGeom prst="rect">
            <a:avLst/>
          </a:prstGeom>
        </p:spPr>
      </p:pic>
      <p:pic>
        <p:nvPicPr>
          <p:cNvPr id="7" name="Picture 6">
            <a:extLst>
              <a:ext uri="{FF2B5EF4-FFF2-40B4-BE49-F238E27FC236}">
                <a16:creationId xmlns:a16="http://schemas.microsoft.com/office/drawing/2014/main" id="{18BA7297-BC8F-1B75-D21C-B433D86F22C6}"/>
              </a:ext>
            </a:extLst>
          </p:cNvPr>
          <p:cNvPicPr>
            <a:picLocks noChangeAspect="1"/>
          </p:cNvPicPr>
          <p:nvPr/>
        </p:nvPicPr>
        <p:blipFill>
          <a:blip r:embed="rId4"/>
          <a:stretch>
            <a:fillRect/>
          </a:stretch>
        </p:blipFill>
        <p:spPr>
          <a:xfrm>
            <a:off x="7782474" y="2466556"/>
            <a:ext cx="2570565" cy="30726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160"/>
            <a:ext cx="6529017" cy="489305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Visualization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using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Screenshots of Interactive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of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29839"/>
            <a:ext cx="5407270" cy="36471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returns the total number of successful and failed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676405F-7FC6-8D48-8D38-722EAB614923}"/>
              </a:ext>
            </a:extLst>
          </p:cNvPr>
          <p:cNvPicPr>
            <a:picLocks noChangeAspect="1"/>
          </p:cNvPicPr>
          <p:nvPr/>
        </p:nvPicPr>
        <p:blipFill>
          <a:blip r:embed="rId3"/>
          <a:stretch>
            <a:fillRect/>
          </a:stretch>
        </p:blipFill>
        <p:spPr>
          <a:xfrm>
            <a:off x="779783" y="1496966"/>
            <a:ext cx="10309262" cy="839834"/>
          </a:xfrm>
          <a:prstGeom prst="rect">
            <a:avLst/>
          </a:prstGeom>
        </p:spPr>
      </p:pic>
      <p:pic>
        <p:nvPicPr>
          <p:cNvPr id="8" name="Picture 7">
            <a:extLst>
              <a:ext uri="{FF2B5EF4-FFF2-40B4-BE49-F238E27FC236}">
                <a16:creationId xmlns:a16="http://schemas.microsoft.com/office/drawing/2014/main" id="{C4AEF0DD-68FF-EFC6-1F4E-4A7BDACD7AE8}"/>
              </a:ext>
            </a:extLst>
          </p:cNvPr>
          <p:cNvPicPr>
            <a:picLocks noChangeAspect="1"/>
          </p:cNvPicPr>
          <p:nvPr/>
        </p:nvPicPr>
        <p:blipFill>
          <a:blip r:embed="rId4"/>
          <a:stretch>
            <a:fillRect/>
          </a:stretch>
        </p:blipFill>
        <p:spPr>
          <a:xfrm>
            <a:off x="6177281" y="2519235"/>
            <a:ext cx="4976336" cy="24185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43759"/>
            <a:ext cx="5569830" cy="40332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returns the names of booster versions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5B1EF16-B37F-92A5-C29B-8AEA1F5FE7F8}"/>
              </a:ext>
            </a:extLst>
          </p:cNvPr>
          <p:cNvPicPr>
            <a:picLocks noChangeAspect="1"/>
          </p:cNvPicPr>
          <p:nvPr/>
        </p:nvPicPr>
        <p:blipFill>
          <a:blip r:embed="rId3"/>
          <a:stretch>
            <a:fillRect/>
          </a:stretch>
        </p:blipFill>
        <p:spPr>
          <a:xfrm>
            <a:off x="770010" y="1362348"/>
            <a:ext cx="10484917" cy="781412"/>
          </a:xfrm>
          <a:prstGeom prst="rect">
            <a:avLst/>
          </a:prstGeom>
        </p:spPr>
      </p:pic>
      <p:pic>
        <p:nvPicPr>
          <p:cNvPr id="8" name="Picture 7">
            <a:extLst>
              <a:ext uri="{FF2B5EF4-FFF2-40B4-BE49-F238E27FC236}">
                <a16:creationId xmlns:a16="http://schemas.microsoft.com/office/drawing/2014/main" id="{B02B7729-75D9-4614-36F5-B3B76B61D266}"/>
              </a:ext>
            </a:extLst>
          </p:cNvPr>
          <p:cNvPicPr>
            <a:picLocks noChangeAspect="1"/>
          </p:cNvPicPr>
          <p:nvPr/>
        </p:nvPicPr>
        <p:blipFill>
          <a:blip r:embed="rId4"/>
          <a:stretch>
            <a:fillRect/>
          </a:stretch>
        </p:blipFill>
        <p:spPr>
          <a:xfrm>
            <a:off x="7869152" y="2169873"/>
            <a:ext cx="1478048" cy="46060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26639"/>
            <a:ext cx="5773030" cy="38503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returns a list of failed landings in drone ship along with their booster version and launch sites.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828FA1C-1677-D3CA-395C-17368DEE6617}"/>
              </a:ext>
            </a:extLst>
          </p:cNvPr>
          <p:cNvPicPr>
            <a:picLocks noChangeAspect="1"/>
          </p:cNvPicPr>
          <p:nvPr/>
        </p:nvPicPr>
        <p:blipFill>
          <a:blip r:embed="rId3"/>
          <a:stretch>
            <a:fillRect/>
          </a:stretch>
        </p:blipFill>
        <p:spPr>
          <a:xfrm>
            <a:off x="770010" y="1449335"/>
            <a:ext cx="10101189" cy="752580"/>
          </a:xfrm>
          <a:prstGeom prst="rect">
            <a:avLst/>
          </a:prstGeom>
        </p:spPr>
      </p:pic>
      <p:pic>
        <p:nvPicPr>
          <p:cNvPr id="8" name="Picture 7">
            <a:extLst>
              <a:ext uri="{FF2B5EF4-FFF2-40B4-BE49-F238E27FC236}">
                <a16:creationId xmlns:a16="http://schemas.microsoft.com/office/drawing/2014/main" id="{72BF2E44-2FCC-AEA6-5EF5-7C3A1CF5E694}"/>
              </a:ext>
            </a:extLst>
          </p:cNvPr>
          <p:cNvPicPr>
            <a:picLocks noChangeAspect="1"/>
          </p:cNvPicPr>
          <p:nvPr/>
        </p:nvPicPr>
        <p:blipFill>
          <a:blip r:embed="rId4"/>
          <a:stretch>
            <a:fillRect/>
          </a:stretch>
        </p:blipFill>
        <p:spPr>
          <a:xfrm>
            <a:off x="6643095" y="2661160"/>
            <a:ext cx="5035341" cy="11488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55519"/>
            <a:ext cx="6423270" cy="392144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query returns the count of landing outcomes from 2010-06-04 and 2017-03-20 ranked by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C3F000A-9E40-23B2-A34D-0A540513086F}"/>
              </a:ext>
            </a:extLst>
          </p:cNvPr>
          <p:cNvPicPr>
            <a:picLocks noChangeAspect="1"/>
          </p:cNvPicPr>
          <p:nvPr/>
        </p:nvPicPr>
        <p:blipFill>
          <a:blip r:embed="rId3"/>
          <a:stretch>
            <a:fillRect/>
          </a:stretch>
        </p:blipFill>
        <p:spPr>
          <a:xfrm>
            <a:off x="770011" y="1473151"/>
            <a:ext cx="9745588" cy="704948"/>
          </a:xfrm>
          <a:prstGeom prst="rect">
            <a:avLst/>
          </a:prstGeom>
        </p:spPr>
      </p:pic>
      <p:pic>
        <p:nvPicPr>
          <p:cNvPr id="8" name="Picture 7">
            <a:extLst>
              <a:ext uri="{FF2B5EF4-FFF2-40B4-BE49-F238E27FC236}">
                <a16:creationId xmlns:a16="http://schemas.microsoft.com/office/drawing/2014/main" id="{B8F2EABE-5C21-9276-BAB2-67091665D247}"/>
              </a:ext>
            </a:extLst>
          </p:cNvPr>
          <p:cNvPicPr>
            <a:picLocks noChangeAspect="1"/>
          </p:cNvPicPr>
          <p:nvPr/>
        </p:nvPicPr>
        <p:blipFill>
          <a:blip r:embed="rId4"/>
          <a:stretch>
            <a:fillRect/>
          </a:stretch>
        </p:blipFill>
        <p:spPr>
          <a:xfrm>
            <a:off x="7295649" y="2255519"/>
            <a:ext cx="3463791" cy="40054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66079"/>
            <a:ext cx="9745589" cy="7108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Located in Coastal Areas, Away from Large Cities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Sites</a:t>
            </a:r>
          </a:p>
        </p:txBody>
      </p:sp>
      <p:pic>
        <p:nvPicPr>
          <p:cNvPr id="6" name="Picture 5">
            <a:extLst>
              <a:ext uri="{FF2B5EF4-FFF2-40B4-BE49-F238E27FC236}">
                <a16:creationId xmlns:a16="http://schemas.microsoft.com/office/drawing/2014/main" id="{D1519C51-8C93-F614-C80D-421144912872}"/>
              </a:ext>
            </a:extLst>
          </p:cNvPr>
          <p:cNvPicPr>
            <a:picLocks noChangeAspect="1"/>
          </p:cNvPicPr>
          <p:nvPr/>
        </p:nvPicPr>
        <p:blipFill>
          <a:blip r:embed="rId3"/>
          <a:stretch>
            <a:fillRect/>
          </a:stretch>
        </p:blipFill>
        <p:spPr>
          <a:xfrm>
            <a:off x="2653466" y="1382861"/>
            <a:ext cx="7159824" cy="36768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12383" y="604161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VAFB SLC-4E had 66 launches. Successful launches are labeled in green and failed launches are labeled in red.</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 Plot</a:t>
            </a:r>
          </a:p>
        </p:txBody>
      </p:sp>
      <p:pic>
        <p:nvPicPr>
          <p:cNvPr id="4" name="Picture 3">
            <a:extLst>
              <a:ext uri="{FF2B5EF4-FFF2-40B4-BE49-F238E27FC236}">
                <a16:creationId xmlns:a16="http://schemas.microsoft.com/office/drawing/2014/main" id="{3F7C64C8-A861-FD90-CED1-42EC9C23CA8A}"/>
              </a:ext>
            </a:extLst>
          </p:cNvPr>
          <p:cNvPicPr>
            <a:picLocks noChangeAspect="1"/>
          </p:cNvPicPr>
          <p:nvPr/>
        </p:nvPicPr>
        <p:blipFill>
          <a:blip r:embed="rId3"/>
          <a:stretch>
            <a:fillRect/>
          </a:stretch>
        </p:blipFill>
        <p:spPr>
          <a:xfrm>
            <a:off x="1792881" y="1315228"/>
            <a:ext cx="8753199" cy="45463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Geographic Features</a:t>
            </a:r>
          </a:p>
        </p:txBody>
      </p:sp>
      <p:pic>
        <p:nvPicPr>
          <p:cNvPr id="4" name="Picture 3">
            <a:extLst>
              <a:ext uri="{FF2B5EF4-FFF2-40B4-BE49-F238E27FC236}">
                <a16:creationId xmlns:a16="http://schemas.microsoft.com/office/drawing/2014/main" id="{611A80E0-9F38-FBC3-B3DF-EF4DF5561D69}"/>
              </a:ext>
            </a:extLst>
          </p:cNvPr>
          <p:cNvPicPr>
            <a:picLocks noChangeAspect="1"/>
          </p:cNvPicPr>
          <p:nvPr/>
        </p:nvPicPr>
        <p:blipFill>
          <a:blip r:embed="rId4"/>
          <a:stretch>
            <a:fillRect/>
          </a:stretch>
        </p:blipFill>
        <p:spPr>
          <a:xfrm>
            <a:off x="850067" y="1381476"/>
            <a:ext cx="4939931" cy="3798966"/>
          </a:xfrm>
          <a:prstGeom prst="rect">
            <a:avLst/>
          </a:prstGeom>
        </p:spPr>
      </p:pic>
      <p:sp>
        <p:nvSpPr>
          <p:cNvPr id="6" name="TextBox 5">
            <a:extLst>
              <a:ext uri="{FF2B5EF4-FFF2-40B4-BE49-F238E27FC236}">
                <a16:creationId xmlns:a16="http://schemas.microsoft.com/office/drawing/2014/main" id="{51AB9800-61B6-D700-FD5D-F4EFD2275BB7}"/>
              </a:ext>
            </a:extLst>
          </p:cNvPr>
          <p:cNvSpPr txBox="1"/>
          <p:nvPr/>
        </p:nvSpPr>
        <p:spPr>
          <a:xfrm>
            <a:off x="850067" y="5394960"/>
            <a:ext cx="4939931" cy="646331"/>
          </a:xfrm>
          <a:prstGeom prst="rect">
            <a:avLst/>
          </a:prstGeom>
          <a:noFill/>
        </p:spPr>
        <p:txBody>
          <a:bodyPr wrap="square" rtlCol="0">
            <a:spAutoFit/>
          </a:bodyPr>
          <a:lstStyle/>
          <a:p>
            <a:r>
              <a:rPr lang="en-US" dirty="0"/>
              <a:t>Launch Site CCAFS is located 0.86km from the coast</a:t>
            </a:r>
          </a:p>
        </p:txBody>
      </p:sp>
      <p:pic>
        <p:nvPicPr>
          <p:cNvPr id="9" name="Picture 8">
            <a:extLst>
              <a:ext uri="{FF2B5EF4-FFF2-40B4-BE49-F238E27FC236}">
                <a16:creationId xmlns:a16="http://schemas.microsoft.com/office/drawing/2014/main" id="{7947B480-D3E3-EAB8-7308-68CED4A81E30}"/>
              </a:ext>
            </a:extLst>
          </p:cNvPr>
          <p:cNvPicPr>
            <a:picLocks noChangeAspect="1"/>
          </p:cNvPicPr>
          <p:nvPr/>
        </p:nvPicPr>
        <p:blipFill>
          <a:blip r:embed="rId5"/>
          <a:stretch>
            <a:fillRect/>
          </a:stretch>
        </p:blipFill>
        <p:spPr>
          <a:xfrm>
            <a:off x="5874657" y="1381476"/>
            <a:ext cx="4783184" cy="3806337"/>
          </a:xfrm>
          <a:prstGeom prst="rect">
            <a:avLst/>
          </a:prstGeom>
        </p:spPr>
      </p:pic>
      <p:sp>
        <p:nvSpPr>
          <p:cNvPr id="11" name="TextBox 10">
            <a:extLst>
              <a:ext uri="{FF2B5EF4-FFF2-40B4-BE49-F238E27FC236}">
                <a16:creationId xmlns:a16="http://schemas.microsoft.com/office/drawing/2014/main" id="{0CF63313-5025-67FF-6A68-3315B08A52B6}"/>
              </a:ext>
            </a:extLst>
          </p:cNvPr>
          <p:cNvSpPr txBox="1"/>
          <p:nvPr/>
        </p:nvSpPr>
        <p:spPr>
          <a:xfrm>
            <a:off x="5874657" y="5394960"/>
            <a:ext cx="4783184" cy="646331"/>
          </a:xfrm>
          <a:prstGeom prst="rect">
            <a:avLst/>
          </a:prstGeom>
          <a:noFill/>
        </p:spPr>
        <p:txBody>
          <a:bodyPr wrap="square" rtlCol="0">
            <a:spAutoFit/>
          </a:bodyPr>
          <a:lstStyle/>
          <a:p>
            <a:r>
              <a:rPr lang="en-US" dirty="0"/>
              <a:t>Launch site CCAFS is located 51.21km from Melbourne, FL.</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2399"/>
            <a:ext cx="9745589" cy="944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the most successful launches among the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Missions by Launch Site</a:t>
            </a:r>
          </a:p>
        </p:txBody>
      </p:sp>
      <p:pic>
        <p:nvPicPr>
          <p:cNvPr id="4" name="Picture 3">
            <a:extLst>
              <a:ext uri="{FF2B5EF4-FFF2-40B4-BE49-F238E27FC236}">
                <a16:creationId xmlns:a16="http://schemas.microsoft.com/office/drawing/2014/main" id="{E94C5048-E1E8-3F88-2B97-AB3089B0E3B4}"/>
              </a:ext>
            </a:extLst>
          </p:cNvPr>
          <p:cNvPicPr>
            <a:picLocks noChangeAspect="1"/>
          </p:cNvPicPr>
          <p:nvPr/>
        </p:nvPicPr>
        <p:blipFill>
          <a:blip r:embed="rId3"/>
          <a:stretch>
            <a:fillRect/>
          </a:stretch>
        </p:blipFill>
        <p:spPr>
          <a:xfrm>
            <a:off x="1255120" y="1377692"/>
            <a:ext cx="9545382" cy="36962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54480"/>
            <a:ext cx="10115703" cy="49885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at a cost of $62 million while other providers launches cost upwards of $165 million each. Much of SpaceX lower cost is due to the reusable nature of its rocket’s first stage. </a:t>
            </a:r>
          </a:p>
          <a:p>
            <a:pPr lvl="1">
              <a:spcBef>
                <a:spcPts val="1400"/>
              </a:spcBef>
            </a:pPr>
            <a:r>
              <a:rPr lang="en-US" sz="1800" dirty="0">
                <a:solidFill>
                  <a:schemeClr val="accent3">
                    <a:lumMod val="25000"/>
                  </a:schemeClr>
                </a:solidFill>
                <a:latin typeface="Abadi" panose="020B0604020104020204" pitchFamily="34" charset="0"/>
              </a:rPr>
              <a:t>If we can determine whether a first stage will land, we may be able to determine the cost of a launch. </a:t>
            </a:r>
          </a:p>
          <a:p>
            <a:pPr lvl="1">
              <a:spcBef>
                <a:spcPts val="1400"/>
              </a:spcBef>
            </a:pPr>
            <a:r>
              <a:rPr lang="en-US" sz="1800" dirty="0">
                <a:solidFill>
                  <a:schemeClr val="accent3">
                    <a:lumMod val="25000"/>
                  </a:schemeClr>
                </a:solidFill>
                <a:latin typeface="Abadi" panose="020B0604020104020204" pitchFamily="34" charset="0"/>
              </a:rPr>
              <a:t>This information could be used to support competitive bids for launches against SpaceX.</a:t>
            </a:r>
          </a:p>
          <a:p>
            <a:pPr lvl="1">
              <a:spcBef>
                <a:spcPts val="1400"/>
              </a:spcBef>
            </a:pPr>
            <a:r>
              <a:rPr lang="en-US" sz="1800" dirty="0">
                <a:solidFill>
                  <a:schemeClr val="accent3">
                    <a:lumMod val="25000"/>
                  </a:schemeClr>
                </a:solidFill>
                <a:latin typeface="Abadi" panose="020B0604020104020204" pitchFamily="34" charset="0"/>
              </a:rPr>
              <a:t>We will create a machine learning pipeline to attempt to predict whether the first stage of a SpaceX Falcon 9 rocket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whether a rocket will land successfully?</a:t>
            </a:r>
          </a:p>
          <a:p>
            <a:pPr lvl="1">
              <a:spcBef>
                <a:spcPts val="1400"/>
              </a:spcBef>
            </a:pPr>
            <a:r>
              <a:rPr lang="en-US" sz="1800" dirty="0">
                <a:solidFill>
                  <a:schemeClr val="accent3">
                    <a:lumMod val="25000"/>
                  </a:schemeClr>
                </a:solidFill>
                <a:latin typeface="Abadi" panose="020B0604020104020204" pitchFamily="34" charset="0"/>
              </a:rPr>
              <a:t>How do the various determining factors interact between successful and unsuccessful launches?</a:t>
            </a:r>
          </a:p>
          <a:p>
            <a:pPr lvl="1">
              <a:spcBef>
                <a:spcPts val="1400"/>
              </a:spcBef>
            </a:pPr>
            <a:r>
              <a:rPr lang="en-US" sz="1800" dirty="0">
                <a:solidFill>
                  <a:schemeClr val="accent3">
                    <a:lumMod val="25000"/>
                  </a:schemeClr>
                </a:solidFill>
                <a:latin typeface="Abadi" panose="020B0604020104020204" pitchFamily="34" charset="0"/>
              </a:rPr>
              <a:t>What operating conditions need to exist to maximize the probability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2399"/>
            <a:ext cx="9745589" cy="944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site KSC LC-39A’s launches have been successful.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 – KSC LC-39A</a:t>
            </a:r>
          </a:p>
        </p:txBody>
      </p:sp>
      <p:pic>
        <p:nvPicPr>
          <p:cNvPr id="4" name="Picture 3">
            <a:extLst>
              <a:ext uri="{FF2B5EF4-FFF2-40B4-BE49-F238E27FC236}">
                <a16:creationId xmlns:a16="http://schemas.microsoft.com/office/drawing/2014/main" id="{E94C5048-E1E8-3F88-2B97-AB3089B0E3B4}"/>
              </a:ext>
            </a:extLst>
          </p:cNvPr>
          <p:cNvPicPr>
            <a:picLocks noChangeAspect="1"/>
          </p:cNvPicPr>
          <p:nvPr/>
        </p:nvPicPr>
        <p:blipFill>
          <a:blip r:embed="rId2"/>
          <a:srcRect/>
          <a:stretch/>
        </p:blipFill>
        <p:spPr>
          <a:xfrm>
            <a:off x="1255120" y="1444945"/>
            <a:ext cx="9545382" cy="3561710"/>
          </a:xfrm>
          <a:prstGeom prst="rect">
            <a:avLst/>
          </a:prstGeom>
        </p:spPr>
      </p:pic>
    </p:spTree>
    <p:extLst>
      <p:ext uri="{BB962C8B-B14F-4D97-AF65-F5344CB8AC3E}">
        <p14:creationId xmlns:p14="http://schemas.microsoft.com/office/powerpoint/2010/main" val="2601177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2399"/>
            <a:ext cx="9745589" cy="944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Across booster versions, the success rate is higher with lower payload masses.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 for All Sites</a:t>
            </a:r>
          </a:p>
        </p:txBody>
      </p:sp>
      <p:pic>
        <p:nvPicPr>
          <p:cNvPr id="4" name="Picture 3">
            <a:extLst>
              <a:ext uri="{FF2B5EF4-FFF2-40B4-BE49-F238E27FC236}">
                <a16:creationId xmlns:a16="http://schemas.microsoft.com/office/drawing/2014/main" id="{E94C5048-E1E8-3F88-2B97-AB3089B0E3B4}"/>
              </a:ext>
            </a:extLst>
          </p:cNvPr>
          <p:cNvPicPr>
            <a:picLocks noChangeAspect="1"/>
          </p:cNvPicPr>
          <p:nvPr/>
        </p:nvPicPr>
        <p:blipFill>
          <a:blip r:embed="rId2"/>
          <a:srcRect/>
          <a:stretch/>
        </p:blipFill>
        <p:spPr>
          <a:xfrm>
            <a:off x="1291009" y="1444945"/>
            <a:ext cx="9473603" cy="3561710"/>
          </a:xfrm>
          <a:prstGeom prst="rect">
            <a:avLst/>
          </a:prstGeom>
        </p:spPr>
      </p:pic>
    </p:spTree>
    <p:extLst>
      <p:ext uri="{BB962C8B-B14F-4D97-AF65-F5344CB8AC3E}">
        <p14:creationId xmlns:p14="http://schemas.microsoft.com/office/powerpoint/2010/main" val="185372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2399"/>
            <a:ext cx="9745589" cy="944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launches are typically of a lower total payload mass. This correlates to the site’s high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 – Site KSC LC-39A</a:t>
            </a:r>
          </a:p>
        </p:txBody>
      </p:sp>
      <p:pic>
        <p:nvPicPr>
          <p:cNvPr id="4" name="Picture 3">
            <a:extLst>
              <a:ext uri="{FF2B5EF4-FFF2-40B4-BE49-F238E27FC236}">
                <a16:creationId xmlns:a16="http://schemas.microsoft.com/office/drawing/2014/main" id="{E94C5048-E1E8-3F88-2B97-AB3089B0E3B4}"/>
              </a:ext>
            </a:extLst>
          </p:cNvPr>
          <p:cNvPicPr>
            <a:picLocks noChangeAspect="1"/>
          </p:cNvPicPr>
          <p:nvPr/>
        </p:nvPicPr>
        <p:blipFill>
          <a:blip r:embed="rId2"/>
          <a:srcRect/>
          <a:stretch/>
        </p:blipFill>
        <p:spPr>
          <a:xfrm>
            <a:off x="1514265" y="1444945"/>
            <a:ext cx="9027091" cy="3561710"/>
          </a:xfrm>
          <a:prstGeom prst="rect">
            <a:avLst/>
          </a:prstGeom>
        </p:spPr>
      </p:pic>
    </p:spTree>
    <p:extLst>
      <p:ext uri="{BB962C8B-B14F-4D97-AF65-F5344CB8AC3E}">
        <p14:creationId xmlns:p14="http://schemas.microsoft.com/office/powerpoint/2010/main" val="159143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6025573"/>
            <a:ext cx="1008809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showed the highest model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194" name="Picture 2">
            <a:extLst>
              <a:ext uri="{FF2B5EF4-FFF2-40B4-BE49-F238E27FC236}">
                <a16:creationId xmlns:a16="http://schemas.microsoft.com/office/drawing/2014/main" id="{9049126C-1CBC-3C63-C1BF-954ECE673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771" y="1321702"/>
            <a:ext cx="902208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538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accurately predicted all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correctly predicted 50% of unsuccessful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best_score</a:t>
            </a:r>
            <a:r>
              <a:rPr lang="en-US" sz="2200" dirty="0">
                <a:solidFill>
                  <a:schemeClr val="accent3">
                    <a:lumMod val="25000"/>
                  </a:schemeClr>
                </a:solidFill>
                <a:latin typeface="Abadi" panose="020B0604020104020204" pitchFamily="34" charset="0"/>
              </a:rPr>
              <a:t>_ method showed that the Decision Tree was slightly more accurate than the other models used.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9218" name="Picture 2">
            <a:extLst>
              <a:ext uri="{FF2B5EF4-FFF2-40B4-BE49-F238E27FC236}">
                <a16:creationId xmlns:a16="http://schemas.microsoft.com/office/drawing/2014/main" id="{993DC21C-803F-04EB-DF3A-69D88DDF6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1" y="145357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348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delivered the highest numerical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Matrixes showed that all 4 models accurately predicted all successful launches and correctly predicted 50% of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F1 scores for all models (score() method) was 0.833333. This indicates that all 4 models had the same level of accuracy and precision.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for analysis was collected using the SpaceX API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Categorical features were encoded using “One-Hot”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Construct, train, and evaluate various classification models to determine the optimal predictive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a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Next, the response content was decoded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object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method, which was then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the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method.</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checked for missing values and missing values were replaced with the mean of the column, when necessary.</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was scraped from the Wikipedia page of Falcon 9 launches using 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converted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by parsing the HTML page for tabular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SpaceX’s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hlinkClick r:id="rId4"/>
              </a:rPr>
              <a:t>IBM-Data-Science-Capstone/Lab 1.ipynb at main · travt2000/IBM-Data-Science-Capstone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7FFA762-ABF6-63AA-9F65-E15B0BD80D46}"/>
              </a:ext>
            </a:extLst>
          </p:cNvPr>
          <p:cNvPicPr>
            <a:picLocks noChangeAspect="1"/>
          </p:cNvPicPr>
          <p:nvPr/>
        </p:nvPicPr>
        <p:blipFill>
          <a:blip r:embed="rId5"/>
          <a:stretch>
            <a:fillRect/>
          </a:stretch>
        </p:blipFill>
        <p:spPr>
          <a:xfrm>
            <a:off x="6731001" y="1341475"/>
            <a:ext cx="4381118" cy="55615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4787510" cy="463492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was used to collect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then converted 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1600" dirty="0">
                <a:hlinkClick r:id="rId3"/>
              </a:rPr>
              <a:t>IBM-Data-Science-Capstone/Data Science </a:t>
            </a:r>
            <a:r>
              <a:rPr lang="en-US" sz="1600" dirty="0" err="1">
                <a:hlinkClick r:id="rId3"/>
              </a:rPr>
              <a:t>Captsone</a:t>
            </a:r>
            <a:r>
              <a:rPr lang="en-US" sz="1600" dirty="0">
                <a:hlinkClick r:id="rId3"/>
              </a:rPr>
              <a:t> - Web </a:t>
            </a:r>
            <a:r>
              <a:rPr lang="en-US" sz="1600" dirty="0" err="1">
                <a:hlinkClick r:id="rId3"/>
              </a:rPr>
              <a:t>Scraping.ipynb</a:t>
            </a:r>
            <a:r>
              <a:rPr lang="en-US" sz="1600" dirty="0">
                <a:hlinkClick r:id="rId3"/>
              </a:rPr>
              <a:t> at main · travt2000/IBM-Data-Science-Capstone · GitHub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6" name="Picture 15">
            <a:extLst>
              <a:ext uri="{FF2B5EF4-FFF2-40B4-BE49-F238E27FC236}">
                <a16:creationId xmlns:a16="http://schemas.microsoft.com/office/drawing/2014/main" id="{8E4FBFA5-76CA-BF38-CF8D-E1A816C4600C}"/>
              </a:ext>
            </a:extLst>
          </p:cNvPr>
          <p:cNvPicPr>
            <a:picLocks noChangeAspect="1"/>
          </p:cNvPicPr>
          <p:nvPr/>
        </p:nvPicPr>
        <p:blipFill>
          <a:blip r:embed="rId4"/>
          <a:stretch>
            <a:fillRect/>
          </a:stretch>
        </p:blipFill>
        <p:spPr>
          <a:xfrm>
            <a:off x="5943600" y="1392499"/>
            <a:ext cx="5342011" cy="546550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4510</TotalTime>
  <Words>1972</Words>
  <Application>Microsoft Office PowerPoint</Application>
  <PresentationFormat>Widescreen</PresentationFormat>
  <Paragraphs>218</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Travis Thomas</cp:lastModifiedBy>
  <cp:revision>202</cp:revision>
  <dcterms:created xsi:type="dcterms:W3CDTF">2021-04-29T18:58:34Z</dcterms:created>
  <dcterms:modified xsi:type="dcterms:W3CDTF">2023-06-26T01:33:20Z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